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19"/>
  </p:notesMasterIdLst>
  <p:sldIdLst>
    <p:sldId id="272" r:id="rId3"/>
    <p:sldId id="297" r:id="rId4"/>
    <p:sldId id="298" r:id="rId5"/>
    <p:sldId id="300" r:id="rId6"/>
    <p:sldId id="320" r:id="rId7"/>
    <p:sldId id="321" r:id="rId8"/>
    <p:sldId id="323" r:id="rId9"/>
    <p:sldId id="337" r:id="rId10"/>
    <p:sldId id="338" r:id="rId11"/>
    <p:sldId id="342" r:id="rId12"/>
    <p:sldId id="343" r:id="rId13"/>
    <p:sldId id="344" r:id="rId14"/>
    <p:sldId id="345" r:id="rId15"/>
    <p:sldId id="348" r:id="rId16"/>
    <p:sldId id="349" r:id="rId17"/>
    <p:sldId id="350" r:id="rId18"/>
  </p:sldIdLst>
  <p:sldSz cx="7556500" cy="756285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11" autoAdjust="0"/>
  </p:normalViewPr>
  <p:slideViewPr>
    <p:cSldViewPr>
      <p:cViewPr varScale="1">
        <p:scale>
          <a:sx n="84" d="100"/>
          <a:sy n="84" d="100"/>
        </p:scale>
        <p:origin x="-29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48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52600" y="1244600"/>
            <a:ext cx="33528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787805"/>
            <a:ext cx="5486400" cy="391710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195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52600" y="1244600"/>
            <a:ext cx="33528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787805"/>
            <a:ext cx="5486400" cy="391710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666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52600" y="1244600"/>
            <a:ext cx="33528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787805"/>
            <a:ext cx="5486400" cy="391710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812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663141" y="336127"/>
            <a:ext cx="9841816" cy="5209963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5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8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88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57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92511" y="1087161"/>
            <a:ext cx="5982229" cy="1593100"/>
          </a:xfrm>
        </p:spPr>
        <p:txBody>
          <a:bodyPr/>
          <a:lstStyle>
            <a:lvl1pPr>
              <a:defRPr sz="33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92511" y="3779675"/>
            <a:ext cx="5982229" cy="193272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BCF68-D685-4CE1-BAA2-F6C5030AEB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64132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6B75-3053-4472-BDFC-02117C77D4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26929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66063" y="332625"/>
            <a:ext cx="1509988" cy="62200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2164" y="332625"/>
            <a:ext cx="4407958" cy="62200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4A9A-5BFA-4FAA-A90F-AA6C23AF4D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53139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663141" y="336127"/>
            <a:ext cx="9841816" cy="5209963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5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8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88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57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92511" y="1087161"/>
            <a:ext cx="5982229" cy="1593100"/>
          </a:xfrm>
        </p:spPr>
        <p:txBody>
          <a:bodyPr/>
          <a:lstStyle>
            <a:lvl1pPr>
              <a:defRPr sz="33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92511" y="3779675"/>
            <a:ext cx="5982229" cy="193272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BCF68-D685-4CE1-BAA2-F6C5030AEB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127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3311-49D6-4111-AE90-37B7490F5B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712492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11" y="4859832"/>
            <a:ext cx="6423025" cy="1502066"/>
          </a:xfrm>
        </p:spPr>
        <p:txBody>
          <a:bodyPr anchor="t"/>
          <a:lstStyle>
            <a:lvl1pPr algn="l">
              <a:defRPr sz="330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11" y="3205459"/>
            <a:ext cx="6423025" cy="1654373"/>
          </a:xfrm>
        </p:spPr>
        <p:txBody>
          <a:bodyPr anchor="b"/>
          <a:lstStyle>
            <a:lvl1pPr marL="0" indent="0">
              <a:buNone/>
              <a:defRPr sz="1653"/>
            </a:lvl1pPr>
            <a:lvl2pPr marL="377830" indent="0">
              <a:buNone/>
              <a:defRPr sz="1488"/>
            </a:lvl2pPr>
            <a:lvl3pPr marL="755660" indent="0">
              <a:buNone/>
              <a:defRPr sz="1322"/>
            </a:lvl3pPr>
            <a:lvl4pPr marL="1133490" indent="0">
              <a:buNone/>
              <a:defRPr sz="1157"/>
            </a:lvl4pPr>
            <a:lvl5pPr marL="1511320" indent="0">
              <a:buNone/>
              <a:defRPr sz="1157"/>
            </a:lvl5pPr>
            <a:lvl6pPr marL="1889150" indent="0">
              <a:buNone/>
              <a:defRPr sz="1157"/>
            </a:lvl6pPr>
            <a:lvl7pPr marL="2266980" indent="0">
              <a:buNone/>
              <a:defRPr sz="1157"/>
            </a:lvl7pPr>
            <a:lvl8pPr marL="2644811" indent="0">
              <a:buNone/>
              <a:defRPr sz="1157"/>
            </a:lvl8pPr>
            <a:lvl9pPr marL="3022641" indent="0">
              <a:buNone/>
              <a:defRPr sz="11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098C-8969-4A8C-96E0-DEB92A3CFA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5340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2163" y="2015010"/>
            <a:ext cx="2958317" cy="4537710"/>
          </a:xfrm>
        </p:spPr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6422" y="2015010"/>
            <a:ext cx="2959629" cy="4537710"/>
          </a:xfrm>
        </p:spPr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8CC4-AA10-49CC-BE08-7AA5B46A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5223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302865"/>
            <a:ext cx="68008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1692889"/>
            <a:ext cx="3338766" cy="70551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825" y="2398404"/>
            <a:ext cx="3338766" cy="4357393"/>
          </a:xfrm>
        </p:spPr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8597" y="1692889"/>
            <a:ext cx="3340078" cy="70551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38597" y="2398404"/>
            <a:ext cx="3340078" cy="4357393"/>
          </a:xfrm>
        </p:spPr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A68E-0234-420F-9CA6-73F2DB7E15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41036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E904-C70B-4ABD-9253-7181154F61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724413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D97-1628-48DC-BFAD-A148B67215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50573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6" y="301113"/>
            <a:ext cx="2486036" cy="1281483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382" y="301114"/>
            <a:ext cx="4224293" cy="6454683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6" y="1582597"/>
            <a:ext cx="2486036" cy="5173200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3E36-4020-4968-AEBE-469862BCB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01199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3311-49D6-4111-AE90-37B7490F5B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07486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27" y="5293995"/>
            <a:ext cx="4533900" cy="624986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27" y="675755"/>
            <a:ext cx="4533900" cy="4537710"/>
          </a:xfrm>
        </p:spPr>
        <p:txBody>
          <a:bodyPr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27" y="5918981"/>
            <a:ext cx="4533900" cy="887584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148-0B10-4F64-92A8-22BB5C3E5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138620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6B75-3053-4472-BDFC-02117C77D4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92626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66063" y="332625"/>
            <a:ext cx="1509988" cy="62200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2164" y="332625"/>
            <a:ext cx="4407958" cy="62200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4A9A-5BFA-4FAA-A90F-AA6C23AF4D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59087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11" y="4859832"/>
            <a:ext cx="6423025" cy="1502066"/>
          </a:xfrm>
        </p:spPr>
        <p:txBody>
          <a:bodyPr anchor="t"/>
          <a:lstStyle>
            <a:lvl1pPr algn="l">
              <a:defRPr sz="330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11" y="3205459"/>
            <a:ext cx="6423025" cy="1654373"/>
          </a:xfrm>
        </p:spPr>
        <p:txBody>
          <a:bodyPr anchor="b"/>
          <a:lstStyle>
            <a:lvl1pPr marL="0" indent="0">
              <a:buNone/>
              <a:defRPr sz="1653"/>
            </a:lvl1pPr>
            <a:lvl2pPr marL="377830" indent="0">
              <a:buNone/>
              <a:defRPr sz="1488"/>
            </a:lvl2pPr>
            <a:lvl3pPr marL="755660" indent="0">
              <a:buNone/>
              <a:defRPr sz="1322"/>
            </a:lvl3pPr>
            <a:lvl4pPr marL="1133490" indent="0">
              <a:buNone/>
              <a:defRPr sz="1157"/>
            </a:lvl4pPr>
            <a:lvl5pPr marL="1511320" indent="0">
              <a:buNone/>
              <a:defRPr sz="1157"/>
            </a:lvl5pPr>
            <a:lvl6pPr marL="1889150" indent="0">
              <a:buNone/>
              <a:defRPr sz="1157"/>
            </a:lvl6pPr>
            <a:lvl7pPr marL="2266980" indent="0">
              <a:buNone/>
              <a:defRPr sz="1157"/>
            </a:lvl7pPr>
            <a:lvl8pPr marL="2644811" indent="0">
              <a:buNone/>
              <a:defRPr sz="1157"/>
            </a:lvl8pPr>
            <a:lvl9pPr marL="3022641" indent="0">
              <a:buNone/>
              <a:defRPr sz="11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098C-8969-4A8C-96E0-DEB92A3CFA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24757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2163" y="2015010"/>
            <a:ext cx="2958317" cy="4537710"/>
          </a:xfrm>
        </p:spPr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6422" y="2015010"/>
            <a:ext cx="2959629" cy="4537710"/>
          </a:xfrm>
        </p:spPr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8CC4-AA10-49CC-BE08-7AA5B46A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2028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302865"/>
            <a:ext cx="68008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1692889"/>
            <a:ext cx="3338766" cy="70551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825" y="2398404"/>
            <a:ext cx="3338766" cy="4357393"/>
          </a:xfrm>
        </p:spPr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8597" y="1692889"/>
            <a:ext cx="3340078" cy="70551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38597" y="2398404"/>
            <a:ext cx="3340078" cy="4357393"/>
          </a:xfrm>
        </p:spPr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A68E-0234-420F-9CA6-73F2DB7E15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57812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E904-C70B-4ABD-9253-7181154F61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51486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D97-1628-48DC-BFAD-A148B67215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2233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6" y="301113"/>
            <a:ext cx="2486036" cy="1281483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382" y="301114"/>
            <a:ext cx="4224293" cy="6454683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826" y="1582597"/>
            <a:ext cx="2486036" cy="5173200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3E36-4020-4968-AEBE-469862BCB4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38346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127" y="5293995"/>
            <a:ext cx="4533900" cy="624986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127" y="675755"/>
            <a:ext cx="4533900" cy="4537710"/>
          </a:xfrm>
        </p:spPr>
        <p:txBody>
          <a:bodyPr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127" y="5918981"/>
            <a:ext cx="4533900" cy="887584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D148-0B10-4F64-92A8-22BB5C3E5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06964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676260" y="0"/>
            <a:ext cx="9854935" cy="4201583"/>
            <a:chOff x="-2040" y="0"/>
            <a:chExt cx="7512" cy="2400"/>
          </a:xfrm>
        </p:grpSpPr>
        <p:sp>
          <p:nvSpPr>
            <p:cNvPr id="28467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8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67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88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467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5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2163" y="332625"/>
            <a:ext cx="6043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2163" y="2015010"/>
            <a:ext cx="6043888" cy="45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4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6890597"/>
            <a:ext cx="1763183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4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1804" y="6890597"/>
            <a:ext cx="2392892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4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5492" y="6890597"/>
            <a:ext cx="1763183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96DE1-E6B7-4F11-92B9-284F5CFF8C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6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5pPr>
      <a:lvl6pPr marL="37783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6pPr>
      <a:lvl7pPr marL="75566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7pPr>
      <a:lvl8pPr marL="113349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8pPr>
      <a:lvl9pPr marL="151132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9pPr>
    </p:titleStyle>
    <p:bodyStyle>
      <a:lvl1pPr marL="283373" indent="-2833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397">
          <a:solidFill>
            <a:schemeClr val="tx1"/>
          </a:solidFill>
          <a:latin typeface="+mn-lt"/>
          <a:ea typeface="+mn-ea"/>
          <a:cs typeface="+mn-cs"/>
        </a:defRPr>
      </a:lvl1pPr>
      <a:lvl2pPr marL="613974" indent="-23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66">
          <a:solidFill>
            <a:schemeClr val="tx1"/>
          </a:solidFill>
          <a:latin typeface="+mn-lt"/>
        </a:defRPr>
      </a:lvl2pPr>
      <a:lvl3pPr marL="944575" indent="-1889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1818">
          <a:solidFill>
            <a:schemeClr val="tx1"/>
          </a:solidFill>
          <a:latin typeface="+mn-lt"/>
        </a:defRPr>
      </a:lvl3pPr>
      <a:lvl4pPr marL="1322405" indent="-1889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570">
          <a:solidFill>
            <a:schemeClr val="tx1"/>
          </a:solidFill>
          <a:latin typeface="+mn-lt"/>
        </a:defRPr>
      </a:lvl4pPr>
      <a:lvl5pPr marL="1700235" indent="-1889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5pPr>
      <a:lvl6pPr marL="2078065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6pPr>
      <a:lvl7pPr marL="245589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7pPr>
      <a:lvl8pPr marL="283372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8pPr>
      <a:lvl9pPr marL="321155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676260" y="0"/>
            <a:ext cx="9854935" cy="4201583"/>
            <a:chOff x="-2040" y="0"/>
            <a:chExt cx="7512" cy="2400"/>
          </a:xfrm>
        </p:grpSpPr>
        <p:sp>
          <p:nvSpPr>
            <p:cNvPr id="28467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98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67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88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467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5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2163" y="332625"/>
            <a:ext cx="60438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2163" y="2015010"/>
            <a:ext cx="6043888" cy="45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4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6890597"/>
            <a:ext cx="1763183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46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1804" y="6890597"/>
            <a:ext cx="2392892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4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5492" y="6890597"/>
            <a:ext cx="1763183" cy="5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92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96DE1-E6B7-4F11-92B9-284F5CFF8C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81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5pPr>
      <a:lvl6pPr marL="37783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6pPr>
      <a:lvl7pPr marL="75566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7pPr>
      <a:lvl8pPr marL="113349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8pPr>
      <a:lvl9pPr marL="1511320" algn="l" rtl="0" fontAlgn="base">
        <a:spcBef>
          <a:spcPct val="0"/>
        </a:spcBef>
        <a:spcAft>
          <a:spcPct val="0"/>
        </a:spcAft>
        <a:defRPr sz="2975">
          <a:solidFill>
            <a:schemeClr val="tx2"/>
          </a:solidFill>
          <a:latin typeface="Arial" charset="0"/>
        </a:defRPr>
      </a:lvl9pPr>
    </p:titleStyle>
    <p:bodyStyle>
      <a:lvl1pPr marL="283373" indent="-2833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397">
          <a:solidFill>
            <a:schemeClr val="tx1"/>
          </a:solidFill>
          <a:latin typeface="+mn-lt"/>
          <a:ea typeface="+mn-ea"/>
          <a:cs typeface="+mn-cs"/>
        </a:defRPr>
      </a:lvl1pPr>
      <a:lvl2pPr marL="613974" indent="-23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66">
          <a:solidFill>
            <a:schemeClr val="tx1"/>
          </a:solidFill>
          <a:latin typeface="+mn-lt"/>
        </a:defRPr>
      </a:lvl2pPr>
      <a:lvl3pPr marL="944575" indent="-1889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1818">
          <a:solidFill>
            <a:schemeClr val="tx1"/>
          </a:solidFill>
          <a:latin typeface="+mn-lt"/>
        </a:defRPr>
      </a:lvl3pPr>
      <a:lvl4pPr marL="1322405" indent="-1889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570">
          <a:solidFill>
            <a:schemeClr val="tx1"/>
          </a:solidFill>
          <a:latin typeface="+mn-lt"/>
        </a:defRPr>
      </a:lvl4pPr>
      <a:lvl5pPr marL="1700235" indent="-18891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5pPr>
      <a:lvl6pPr marL="2078065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6pPr>
      <a:lvl7pPr marL="245589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7pPr>
      <a:lvl8pPr marL="283372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8pPr>
      <a:lvl9pPr marL="3211556" indent="-188915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57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06450" y="1952625"/>
            <a:ext cx="6400800" cy="1828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имущество для предоставления  в аренду   - имущество казны (без льгот)</a:t>
            </a:r>
          </a:p>
        </p:txBody>
      </p:sp>
    </p:spTree>
    <p:extLst>
      <p:ext uri="{BB962C8B-B14F-4D97-AF65-F5344CB8AC3E}">
        <p14:creationId xmlns="" xmlns:p14="http://schemas.microsoft.com/office/powerpoint/2010/main" val="24139285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-180975"/>
            <a:ext cx="6043888" cy="14890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№1002-1004,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Корабельная, д.8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5BB9BD0-27AF-44E0-9C4A-6247F68D9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2002936"/>
            <a:ext cx="2239108" cy="2598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1D65E0E-E4A1-482B-AAD8-5BB40FDB6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42" y="2002936"/>
            <a:ext cx="2239107" cy="25936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365374-A9DF-4E29-9423-621E104EB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2" y="4772025"/>
            <a:ext cx="2264996" cy="25987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C03D0F-5F5C-45A6-880A-2239C5ED0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54" y="4772025"/>
            <a:ext cx="2264995" cy="2593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0071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 №1001,1004,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Студенческая, д.35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B4CA6A-FA8F-41DC-B9A0-405F44AE9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3" y="3705958"/>
            <a:ext cx="2209800" cy="2895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A0CE51-B276-4C22-A888-3A7DE5181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56" y="2028825"/>
            <a:ext cx="2125230" cy="2895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46E722D-105A-4F9B-B7EE-7190448FC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30" y="3781424"/>
            <a:ext cx="2125230" cy="293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36913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нежилого помещения № 1001 площадью 353,0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пос. Красный Ключ, ул. Садовая, д. 2а</a:t>
            </a:r>
            <a:endParaRPr lang="ru-RU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B2B8F217-E426-4C14-AA39-DBF17F810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E7417891-5A69-4114-80F1-52F5D6B0D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378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810169-0DF2-438E-AC67-94F135E94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05025"/>
            <a:ext cx="2859371" cy="44196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C0FCAA-FDD0-49C5-AE82-244B76AA3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1" y="2088174"/>
            <a:ext cx="263077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21718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детского сада № 41, площадь 3388,40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Гагарина, д.50Б</a:t>
            </a:r>
            <a:endParaRPr lang="ru-RU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B2B8F217-E426-4C14-AA39-DBF17F810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E7417891-5A69-4114-80F1-52F5D6B0D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378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16D7C0D-26A9-45A6-8EB0-4AFA4CB00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5" y="2105025"/>
            <a:ext cx="3674269" cy="4876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4848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детского сада № 34, площадь 3376,70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Кайманова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д.10</a:t>
            </a:r>
            <a:endParaRPr lang="ru-RU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B2B8F217-E426-4C14-AA39-DBF17F810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E7417891-5A69-4114-80F1-52F5D6B0D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378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217D43-E27D-44CD-BAB5-732A8C82A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28825"/>
            <a:ext cx="6127750" cy="3877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78408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автовокзала,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3069,7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Вокзальная, д.7</a:t>
            </a:r>
            <a:endParaRPr lang="ru-RU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B2B8F217-E426-4C14-AA39-DBF17F810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E7417891-5A69-4114-80F1-52F5D6B0D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378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Автовокзал Нижнека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Автовокзал Нижнека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Автовокзал Нижнека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Автовокзал Нижнека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Автожелезнодорожный вокзал - Нижнекам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2257425"/>
            <a:ext cx="5953667" cy="3733800"/>
          </a:xfrm>
          <a:prstGeom prst="rect">
            <a:avLst/>
          </a:prstGeom>
          <a:noFill/>
        </p:spPr>
      </p:pic>
      <p:sp>
        <p:nvSpPr>
          <p:cNvPr id="4108" name="AutoShape 12" descr="Междугородный автовокзал &quot;Нижнекамск&quot; в Нижнекамске, ул. Вокзальная, 7 -  фото, отзывы 2024, рейтинг, телефон и ад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Междугородный автовокзал &quot;Нижнекамск&quot; в Нижнекамске, ул. Вокзальная, 7 -  фото, отзывы 2024, рейтинг, телефон и адр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images.fooby.ru/2/9/68/54338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images.fooby.ru/2/9/68/54338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99464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F2414-61D4-46B8-B04C-D9CF0024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225"/>
            <a:ext cx="6553200" cy="14890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Дома быта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4305,1кв.м,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пр. Шинников, д.39</a:t>
            </a:r>
            <a:endParaRPr lang="ru-RU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B2B8F217-E426-4C14-AA39-DBF17F810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3629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E7417891-5A69-4114-80F1-52F5D6B0D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378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После реконструкции нижнекамский Дом быта превратится в гостини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2105025"/>
            <a:ext cx="6209646" cy="4133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6170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</a:rPr>
              <a:t>Нежилое помещение № 1003</a:t>
            </a:r>
            <a:br>
              <a:rPr lang="ru-RU" sz="2400" dirty="0">
                <a:solidFill>
                  <a:srgbClr val="000000"/>
                </a:solidFill>
                <a:latin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пр. Вахитова, д. 13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S=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94,4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кв.м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1891395"/>
            <a:ext cx="3169201" cy="2728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876425"/>
            <a:ext cx="3124200" cy="2743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1" y="4772024"/>
            <a:ext cx="3124200" cy="2438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9" y="4772024"/>
            <a:ext cx="3169202" cy="2438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2234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</a:rPr>
              <a:t>Нежилое помещение № 1002</a:t>
            </a:r>
            <a:br>
              <a:rPr lang="ru-RU" sz="2800" dirty="0">
                <a:solidFill>
                  <a:srgbClr val="000000"/>
                </a:solidFill>
                <a:latin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пр. Вахитова, д. 13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S=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82,3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</a:rPr>
              <a:t>кв.м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1876426"/>
            <a:ext cx="2743200" cy="251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1952625"/>
            <a:ext cx="3048000" cy="2438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4543425"/>
            <a:ext cx="2743200" cy="2362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4543425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34949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13" y="200025"/>
            <a:ext cx="6043888" cy="1523999"/>
          </a:xfrm>
        </p:spPr>
        <p:txBody>
          <a:bodyPr/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Нежилые помещения ул. Студенческая, д. 7, этажи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2-5</a:t>
            </a:r>
            <a:br>
              <a:rPr lang="ru-RU" sz="1600" dirty="0">
                <a:solidFill>
                  <a:srgbClr val="000000"/>
                </a:solidFill>
                <a:latin typeface="Times New Roman"/>
              </a:rPr>
            </a:br>
            <a:r>
              <a:rPr lang="en-US" sz="1600" dirty="0">
                <a:solidFill>
                  <a:srgbClr val="000000"/>
                </a:solidFill>
                <a:latin typeface="Times New Roman"/>
              </a:rPr>
              <a:t>S=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2453,1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т.ч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подвал 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S=852,4)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    </a:t>
            </a:r>
            <a:br>
              <a:rPr lang="ru-RU" sz="1600" dirty="0">
                <a:solidFill>
                  <a:srgbClr val="000000"/>
                </a:solidFill>
                <a:latin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Передано в аренду ООО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Жилэнергосервис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-НК» 98,2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(часть 4 этажа). Срок окончания договора 07.09.2024</a:t>
            </a:r>
            <a:br>
              <a:rPr lang="ru-RU" sz="1600" dirty="0">
                <a:solidFill>
                  <a:srgbClr val="000000"/>
                </a:solidFill>
                <a:latin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Передано  в безвозмездное пользование НКТИ 182,5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кв.м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. Срок окончания договора -31.12.2024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3" y="1924197"/>
            <a:ext cx="2455069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49" y="2095793"/>
            <a:ext cx="2661857" cy="2590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3" y="4715170"/>
            <a:ext cx="2569887" cy="2419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4715169"/>
            <a:ext cx="2661857" cy="2419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0518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23825"/>
            <a:ext cx="6043888" cy="1412875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школы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Нижнекамский район,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н.п.Кулмакса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д.68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1958,1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7" y="1797729"/>
            <a:ext cx="2609243" cy="2743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836056"/>
            <a:ext cx="3148288" cy="2743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7" y="4772024"/>
            <a:ext cx="2609243" cy="2514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4853667"/>
            <a:ext cx="2133600" cy="2432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17988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23825"/>
            <a:ext cx="6043888" cy="1412875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гараж, котельная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Нижнекамский район,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н.п.Кулмакса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ул.Школьная,д.68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1958,1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3857625"/>
            <a:ext cx="3066443" cy="3276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028825"/>
            <a:ext cx="3523643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29674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"/>
            <a:ext cx="6043888" cy="15367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школы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Нижнекамский район,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п..Камский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ул.Ленинградская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д.1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2313,5кв.м.</a:t>
            </a:r>
          </a:p>
        </p:txBody>
      </p:sp>
      <p:sp>
        <p:nvSpPr>
          <p:cNvPr id="3" name="object 4"/>
          <p:cNvSpPr/>
          <p:nvPr/>
        </p:nvSpPr>
        <p:spPr>
          <a:xfrm>
            <a:off x="1163139" y="1114425"/>
            <a:ext cx="60682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89030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1EAAC-8D92-4E64-89C2-D912FF1A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76225"/>
            <a:ext cx="6141001" cy="12192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№1002,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Студенческая, д.9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C470CB-6B1F-4DBF-8D2A-7799281FF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760646"/>
            <a:ext cx="2362200" cy="2438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8F9E48-CACA-4CE5-836D-10ECFE193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16" y="1760646"/>
            <a:ext cx="2362200" cy="243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F273FD-E9C9-4E0D-BDC9-054CEBA9C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17" y="4342265"/>
            <a:ext cx="2743199" cy="2715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33673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1EAAC-8D92-4E64-89C2-D912FF1A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91" y="362909"/>
            <a:ext cx="6064801" cy="1239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№1000,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Корабельная, д.40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S=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5C4362-2FCD-4AFC-A8F6-81D9F6032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0" y="2181225"/>
            <a:ext cx="3581400" cy="4399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E5F9CB-3932-4C2C-9851-3F702673B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66" y="2181225"/>
            <a:ext cx="3412326" cy="4399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51186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118</Words>
  <Application>Microsoft Office PowerPoint</Application>
  <PresentationFormat>Произвольный</PresentationFormat>
  <Paragraphs>16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Затмение</vt:lpstr>
      <vt:lpstr>1_Затмение</vt:lpstr>
      <vt:lpstr>Муниципальное имущество для предоставления  в аренду   - имущество казны (без льгот)</vt:lpstr>
      <vt:lpstr>Нежилое помещение № 1003 пр. Вахитова, д. 13 S=94,4 кв.м.</vt:lpstr>
      <vt:lpstr>Нежилое помещение № 1002 пр. Вахитова, д. 13 S=82,3 кв.м.</vt:lpstr>
      <vt:lpstr>Нежилые помещения ул. Студенческая, д. 7, этажи 2-5 S=2453,1 кв.м ( в т.ч подвал S=852,4).     Передано в аренду ООО «Жилэнергосервис-НК» 98,2 кв.м (часть 4 этажа). Срок окончания договора 07.09.2024 Передано  в безвозмездное пользование НКТИ 182,5 кв.м . Срок окончания договора -31.12.2024</vt:lpstr>
      <vt:lpstr>Здание школы Нижнекамский район, н.п.Кулмакса, ул.Школьная, д.68 S= 1958,1 кв.м.</vt:lpstr>
      <vt:lpstr>Школа, гараж, котельная Нижнекамский район, н.п.Кулмакса, ул.Школьная,д.68 S= 1958,1 кв.м.</vt:lpstr>
      <vt:lpstr> Здание школы Нижнекамский район, п..Камский, ул.Ленинградская, д.1 S= 2313,5кв.м.</vt:lpstr>
      <vt:lpstr>Нежилое помещение №1002,  ул. Студенческая, д.9   S=68,8 кв.м.</vt:lpstr>
      <vt:lpstr>Нежилое помещение №1000,  ул. Корабельная, д.40   S=73,5 кв.м.</vt:lpstr>
      <vt:lpstr>Нежилое помещение №1002-1004,  ул. Корабельная, д.8  S=49,9 кв.м.</vt:lpstr>
      <vt:lpstr>Нежилые помещения №1001,1004,  ул. Студенческая, д.35  S=49,4 кв.м.</vt:lpstr>
      <vt:lpstr>Часть нежилого помещения № 1001 площадью 353,0 кв.м, пос. Красный Ключ, ул. Садовая, д. 2а</vt:lpstr>
      <vt:lpstr>Здание детского сада № 41, площадь 3388,40 кв.м, ул. Гагарина, д.50Б</vt:lpstr>
      <vt:lpstr>Здание детского сада № 34, площадь 3376,70 кв.м, ул. Кайманова, д.10</vt:lpstr>
      <vt:lpstr>Здание автовокзала,  площадь 3069,7 кв.м,  ул. Вокзальная, д.7</vt:lpstr>
      <vt:lpstr>Здание Дома быта,  площадь  4305,1кв.м,  пр. Шинников, д.39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имущества 4.cdr</dc:title>
  <dc:creator>213-Енькова</dc:creator>
  <cp:lastModifiedBy>uzio1</cp:lastModifiedBy>
  <cp:revision>80</cp:revision>
  <cp:lastPrinted>2022-03-25T08:23:38Z</cp:lastPrinted>
  <dcterms:created xsi:type="dcterms:W3CDTF">2022-02-25T09:01:08Z</dcterms:created>
  <dcterms:modified xsi:type="dcterms:W3CDTF">2024-11-01T08:12:36Z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LastSaved">
    <vt:filetime>2022-02-25T00:00:00Z</vt:filetime>
  </property>
</Properties>
</file>